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9" r:id="rId3"/>
    <p:sldId id="260" r:id="rId4"/>
    <p:sldId id="261" r:id="rId5"/>
    <p:sldId id="262" r:id="rId6"/>
    <p:sldId id="263" r:id="rId7"/>
    <p:sldId id="264" r:id="rId8"/>
    <p:sldId id="277" r:id="rId9"/>
    <p:sldId id="265" r:id="rId10"/>
    <p:sldId id="266" r:id="rId11"/>
    <p:sldId id="267" r:id="rId12"/>
    <p:sldId id="268" r:id="rId13"/>
    <p:sldId id="269" r:id="rId14"/>
    <p:sldId id="270" r:id="rId15"/>
    <p:sldId id="271" r:id="rId16"/>
    <p:sldId id="272" r:id="rId17"/>
    <p:sldId id="273" r:id="rId18"/>
    <p:sldId id="274" r:id="rId19"/>
    <p:sldId id="276"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ovStaAUF2EpLY3VbVIRoTaclr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CB186-AA6E-4C32-992A-CC248DE5253A}">
  <a:tblStyle styleId="{83CCB186-AA6E-4C32-992A-CC248DE5253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6"/>
    <p:restoredTop sz="85950" autoAdjust="0"/>
  </p:normalViewPr>
  <p:slideViewPr>
    <p:cSldViewPr snapToGrid="0" snapToObjects="1">
      <p:cViewPr>
        <p:scale>
          <a:sx n="93" d="100"/>
          <a:sy n="93"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7351a18a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7351a18a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97" name="Google Shape;197;ge7351a18a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47b260c42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e47b260c42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205" name="Google Shape;205;ge47b260c42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212" name="Google Shape;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4774078c5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4774078c5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4774078c5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7b260c42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e47b260c42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7b260c42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7b260c42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rtl="0">
              <a:spcBef>
                <a:spcPts val="1000"/>
              </a:spcBef>
              <a:spcAft>
                <a:spcPts val="0"/>
              </a:spcAft>
              <a:buSzPts val="1800"/>
              <a:buFont typeface="Courier New" panose="02070309020205020404" pitchFamily="49" charset="0"/>
              <a:buChar char="o"/>
            </a:pPr>
            <a:r>
              <a:rPr lang="en-US" sz="1200" dirty="0"/>
              <a:t>Based on our data we have concluded COVID 19 did have a direct negative impact on the auto sales industry, however we did not see enough evidence to support the idea that infection rate alone caused the decline in sales</a:t>
            </a:r>
          </a:p>
          <a:p>
            <a:pPr lvl="0" rtl="0">
              <a:spcBef>
                <a:spcPts val="100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However, there were car manufacturers and locations that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Increase in consumer demand in 2021 coupled with a car supply shortage has increased car prices</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As a result we expect to see dealerships like Toyota with inventories to dominate both market share and be the most profitable dealerships based on current market conditions</a:t>
            </a:r>
          </a:p>
          <a:p>
            <a:pPr marL="0" lvl="0" indent="0" algn="l" rtl="0">
              <a:spcBef>
                <a:spcPts val="0"/>
              </a:spcBef>
              <a:spcAft>
                <a:spcPts val="0"/>
              </a:spcAft>
              <a:buNone/>
            </a:pPr>
            <a:endParaRPr dirty="0"/>
          </a:p>
        </p:txBody>
      </p:sp>
      <p:sp>
        <p:nvSpPr>
          <p:cNvPr id="264" name="Google Shape;264;ge47b260c42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the gathered data and our analysis, we are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Dakota</a:t>
            </a: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Dakota</a:t>
            </a: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None/>
            </a:pPr>
            <a:r>
              <a:rPr lang="en-US"/>
              <a:t>Joyce</a:t>
            </a:r>
            <a:endParaRPr/>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47b260c42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e47b260c42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Joyce</a:t>
            </a:r>
            <a:endParaRPr/>
          </a:p>
        </p:txBody>
      </p:sp>
      <p:sp>
        <p:nvSpPr>
          <p:cNvPr id="148" name="Google Shape;148;ge47b260c42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47b260c42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e47b260c42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Font typeface="Arial"/>
              <a:buNone/>
            </a:pPr>
            <a:r>
              <a:rPr lang="en-US" dirty="0"/>
              <a:t>Joyce</a:t>
            </a:r>
            <a:endParaRPr dirty="0"/>
          </a:p>
        </p:txBody>
      </p:sp>
      <p:sp>
        <p:nvSpPr>
          <p:cNvPr id="156" name="Google Shape;156;ge47b260c42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47b260c42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47b260c42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Maryam</a:t>
            </a:r>
            <a:endParaRPr/>
          </a:p>
        </p:txBody>
      </p:sp>
      <p:sp>
        <p:nvSpPr>
          <p:cNvPr id="164" name="Google Shape;164;ge47b260c42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47b260c42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e47b260c42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179" name="Google Shape;179;ge47b260c42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47b260c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47b260c4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87" name="Google Shape;187;ge47b260c4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20040" y="4892040"/>
            <a:ext cx="11548872" cy="164592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 name="Google Shape;89;p1"/>
          <p:cNvSpPr txBox="1">
            <a:spLocks noGrp="1"/>
          </p:cNvSpPr>
          <p:nvPr>
            <p:ph type="ctrTitle"/>
          </p:nvPr>
        </p:nvSpPr>
        <p:spPr>
          <a:xfrm>
            <a:off x="718686" y="5091762"/>
            <a:ext cx="7484787" cy="12645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100"/>
              <a:buFont typeface="Arial"/>
              <a:buNone/>
            </a:pPr>
            <a:r>
              <a:rPr lang="en-US" sz="4100">
                <a:solidFill>
                  <a:srgbClr val="FFFFFF"/>
                </a:solidFill>
              </a:rPr>
              <a:t>Automotive Industry &amp; COVID19 Impact</a:t>
            </a:r>
            <a:endParaRPr/>
          </a:p>
        </p:txBody>
      </p:sp>
      <p:sp>
        <p:nvSpPr>
          <p:cNvPr id="90" name="Google Shape;90;p1"/>
          <p:cNvSpPr txBox="1">
            <a:spLocks noGrp="1"/>
          </p:cNvSpPr>
          <p:nvPr>
            <p:ph type="subTitle" idx="1"/>
          </p:nvPr>
        </p:nvSpPr>
        <p:spPr>
          <a:xfrm>
            <a:off x="8602119" y="5091763"/>
            <a:ext cx="2871195" cy="12645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2000"/>
              <a:buNone/>
            </a:pPr>
            <a:r>
              <a:rPr lang="en-US" sz="2000">
                <a:solidFill>
                  <a:srgbClr val="FFC000"/>
                </a:solidFill>
              </a:rPr>
              <a:t>Group 3: Dakota, Steven, Maryam, Joyce </a:t>
            </a:r>
            <a:endParaRPr/>
          </a:p>
        </p:txBody>
      </p:sp>
      <p:pic>
        <p:nvPicPr>
          <p:cNvPr id="91" name="Google Shape;91;p1" descr="A person holding a tablet&#10;&#10;Description automatically generated with low confidence"/>
          <p:cNvPicPr preferRelativeResize="0"/>
          <p:nvPr/>
        </p:nvPicPr>
        <p:blipFill rotWithShape="1">
          <a:blip r:embed="rId3">
            <a:alphaModFix/>
          </a:blip>
          <a:srcRect t="5761" r="-1" b="-1"/>
          <a:stretch/>
        </p:blipFill>
        <p:spPr>
          <a:xfrm>
            <a:off x="320040" y="320040"/>
            <a:ext cx="11548872" cy="4462272"/>
          </a:xfrm>
          <a:prstGeom prst="rect">
            <a:avLst/>
          </a:prstGeom>
          <a:noFill/>
          <a:ln>
            <a:noFill/>
          </a:ln>
        </p:spPr>
      </p:pic>
      <p:cxnSp>
        <p:nvCxnSpPr>
          <p:cNvPr id="92" name="Google Shape;92;p1"/>
          <p:cNvCxnSpPr/>
          <p:nvPr/>
        </p:nvCxnSpPr>
        <p:spPr>
          <a:xfrm rot="10800000">
            <a:off x="8386843" y="5264106"/>
            <a:ext cx="0" cy="91440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93" name="Google Shape;93;p1" descr="A group of red flowers&#10;&#10;Description automatically generated with medium confidence"/>
          <p:cNvPicPr preferRelativeResize="0"/>
          <p:nvPr/>
        </p:nvPicPr>
        <p:blipFill rotWithShape="1">
          <a:blip r:embed="rId4">
            <a:alphaModFix/>
          </a:blip>
          <a:srcRect/>
          <a:stretch/>
        </p:blipFill>
        <p:spPr>
          <a:xfrm>
            <a:off x="9581193" y="701675"/>
            <a:ext cx="3278356" cy="1990430"/>
          </a:xfrm>
          <a:prstGeom prst="rect">
            <a:avLst/>
          </a:prstGeom>
          <a:noFill/>
          <a:ln>
            <a:noFill/>
          </a:ln>
        </p:spPr>
      </p:pic>
      <p:pic>
        <p:nvPicPr>
          <p:cNvPr id="94" name="Google Shape;94;p1" descr="A group of red flowers&#10;&#10;Description automatically generated with medium confidence"/>
          <p:cNvPicPr preferRelativeResize="0"/>
          <p:nvPr/>
        </p:nvPicPr>
        <p:blipFill rotWithShape="1">
          <a:blip r:embed="rId4">
            <a:alphaModFix/>
          </a:blip>
          <a:srcRect/>
          <a:stretch/>
        </p:blipFill>
        <p:spPr>
          <a:xfrm>
            <a:off x="9361227" y="3102830"/>
            <a:ext cx="1352977" cy="821450"/>
          </a:xfrm>
          <a:prstGeom prst="rect">
            <a:avLst/>
          </a:prstGeom>
          <a:noFill/>
          <a:ln>
            <a:noFill/>
          </a:ln>
        </p:spPr>
      </p:pic>
      <p:pic>
        <p:nvPicPr>
          <p:cNvPr id="95" name="Google Shape;95;p1" descr="A group of red flowers&#10;&#10;Description automatically generated with medium confidence"/>
          <p:cNvPicPr preferRelativeResize="0"/>
          <p:nvPr/>
        </p:nvPicPr>
        <p:blipFill rotWithShape="1">
          <a:blip r:embed="rId4">
            <a:alphaModFix/>
          </a:blip>
          <a:srcRect/>
          <a:stretch/>
        </p:blipFill>
        <p:spPr>
          <a:xfrm>
            <a:off x="11011253" y="2281380"/>
            <a:ext cx="1352977" cy="82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e47b260c42_0_1"/>
          <p:cNvPicPr preferRelativeResize="0"/>
          <p:nvPr/>
        </p:nvPicPr>
        <p:blipFill>
          <a:blip r:embed="rId3">
            <a:alphaModFix/>
          </a:blip>
          <a:stretch>
            <a:fillRect/>
          </a:stretch>
        </p:blipFill>
        <p:spPr>
          <a:xfrm>
            <a:off x="498900" y="888375"/>
            <a:ext cx="2063275" cy="5015875"/>
          </a:xfrm>
          <a:prstGeom prst="rect">
            <a:avLst/>
          </a:prstGeom>
          <a:noFill/>
          <a:ln>
            <a:noFill/>
          </a:ln>
        </p:spPr>
      </p:pic>
      <p:pic>
        <p:nvPicPr>
          <p:cNvPr id="190" name="Google Shape;190;ge47b260c42_0_1"/>
          <p:cNvPicPr preferRelativeResize="0"/>
          <p:nvPr/>
        </p:nvPicPr>
        <p:blipFill>
          <a:blip r:embed="rId4">
            <a:alphaModFix/>
          </a:blip>
          <a:stretch>
            <a:fillRect/>
          </a:stretch>
        </p:blipFill>
        <p:spPr>
          <a:xfrm>
            <a:off x="2940100" y="2873350"/>
            <a:ext cx="9024674" cy="3613550"/>
          </a:xfrm>
          <a:prstGeom prst="rect">
            <a:avLst/>
          </a:prstGeom>
          <a:noFill/>
          <a:ln>
            <a:noFill/>
          </a:ln>
        </p:spPr>
      </p:pic>
      <p:sp>
        <p:nvSpPr>
          <p:cNvPr id="192" name="Google Shape;192;ge47b260c42_0_1"/>
          <p:cNvSpPr txBox="1"/>
          <p:nvPr/>
        </p:nvSpPr>
        <p:spPr>
          <a:xfrm>
            <a:off x="756950" y="5904250"/>
            <a:ext cx="19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Sale (Unit:billion)</a:t>
            </a:r>
            <a:endParaRPr/>
          </a:p>
        </p:txBody>
      </p:sp>
      <p:sp>
        <p:nvSpPr>
          <p:cNvPr id="2" name="TextBox 1">
            <a:extLst>
              <a:ext uri="{FF2B5EF4-FFF2-40B4-BE49-F238E27FC236}">
                <a16:creationId xmlns:a16="http://schemas.microsoft.com/office/drawing/2014/main" id="{2622547C-DA00-D743-A2E2-57B1C90FA1FE}"/>
              </a:ext>
            </a:extLst>
          </p:cNvPr>
          <p:cNvSpPr txBox="1"/>
          <p:nvPr/>
        </p:nvSpPr>
        <p:spPr>
          <a:xfrm>
            <a:off x="3245453" y="1185256"/>
            <a:ext cx="3740117" cy="584775"/>
          </a:xfrm>
          <a:prstGeom prst="rect">
            <a:avLst/>
          </a:prstGeom>
          <a:noFill/>
        </p:spPr>
        <p:txBody>
          <a:bodyPr wrap="square" rtlCol="0">
            <a:spAutoFit/>
          </a:bodyPr>
          <a:lstStyle/>
          <a:p>
            <a:r>
              <a:rPr lang="en-US" sz="1600" dirty="0">
                <a:solidFill>
                  <a:srgbClr val="FF0000"/>
                </a:solidFill>
              </a:rPr>
              <a:t>The State didn’t impact by COVID that Car Sale in 2020 higher than 2019</a:t>
            </a:r>
          </a:p>
        </p:txBody>
      </p:sp>
      <p:pic>
        <p:nvPicPr>
          <p:cNvPr id="1028" name="Picture 4" descr="Maps Clipart Map Pin - Google Maps Pin Transparent - Free Transparent PNG  Clipart Images Download">
            <a:extLst>
              <a:ext uri="{FF2B5EF4-FFF2-40B4-BE49-F238E27FC236}">
                <a16:creationId xmlns:a16="http://schemas.microsoft.com/office/drawing/2014/main" id="{AE56E323-C148-AB4B-AF5E-03CEE3E1D7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62175" y="1185256"/>
            <a:ext cx="1021228" cy="584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e7351a18af_0_7"/>
          <p:cNvSpPr txBox="1">
            <a:spLocks noGrp="1"/>
          </p:cNvSpPr>
          <p:nvPr>
            <p:ph type="body" idx="1"/>
          </p:nvPr>
        </p:nvSpPr>
        <p:spPr>
          <a:xfrm>
            <a:off x="591599" y="512125"/>
            <a:ext cx="3967120" cy="2226837"/>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200" b="1" dirty="0"/>
              <a:t>Covid-19 Infection Rate in</a:t>
            </a:r>
            <a:endParaRPr sz="3200" b="1" dirty="0"/>
          </a:p>
          <a:p>
            <a:pPr marL="0" lvl="0" indent="0" algn="ctr" rtl="0">
              <a:spcBef>
                <a:spcPts val="1000"/>
              </a:spcBef>
              <a:spcAft>
                <a:spcPts val="0"/>
              </a:spcAft>
              <a:buNone/>
            </a:pPr>
            <a:r>
              <a:rPr lang="en-US" sz="3200" b="1" dirty="0"/>
              <a:t>Unimpacted states</a:t>
            </a:r>
            <a:endParaRPr sz="3200" b="1" dirty="0"/>
          </a:p>
        </p:txBody>
      </p:sp>
      <p:pic>
        <p:nvPicPr>
          <p:cNvPr id="200" name="Google Shape;200;ge7351a18af_0_7"/>
          <p:cNvPicPr preferRelativeResize="0"/>
          <p:nvPr/>
        </p:nvPicPr>
        <p:blipFill>
          <a:blip r:embed="rId3">
            <a:alphaModFix/>
          </a:blip>
          <a:stretch>
            <a:fillRect/>
          </a:stretch>
        </p:blipFill>
        <p:spPr>
          <a:xfrm>
            <a:off x="5184900" y="152400"/>
            <a:ext cx="6415501" cy="6553199"/>
          </a:xfrm>
          <a:prstGeom prst="rect">
            <a:avLst/>
          </a:prstGeom>
          <a:noFill/>
          <a:ln>
            <a:noFill/>
          </a:ln>
        </p:spPr>
      </p:pic>
      <p:sp>
        <p:nvSpPr>
          <p:cNvPr id="201" name="Google Shape;201;ge7351a18af_0_7"/>
          <p:cNvSpPr/>
          <p:nvPr/>
        </p:nvSpPr>
        <p:spPr>
          <a:xfrm rot="10800000" flipH="1">
            <a:off x="493571" y="2239951"/>
            <a:ext cx="4306824" cy="2116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074" name="Picture 2" descr="Stop Sign, Stop Icon - Vector Stop Illustration. Red Warning.. Royalty Free  Cliparts, Vectors, And Stock Illustration. Image 100299221.">
            <a:extLst>
              <a:ext uri="{FF2B5EF4-FFF2-40B4-BE49-F238E27FC236}">
                <a16:creationId xmlns:a16="http://schemas.microsoft.com/office/drawing/2014/main" id="{C028C7DB-ABA5-094B-8798-79847B3C418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8876" y="2968502"/>
            <a:ext cx="3256758" cy="325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s Flash • Edwardsville, KS • CivicEngage">
            <a:extLst>
              <a:ext uri="{FF2B5EF4-FFF2-40B4-BE49-F238E27FC236}">
                <a16:creationId xmlns:a16="http://schemas.microsoft.com/office/drawing/2014/main" id="{B07D2E1C-DF1D-B945-AAD6-4702AFDDE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46" y="3017702"/>
            <a:ext cx="2617893"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47b260c42_1_27"/>
          <p:cNvSpPr txBox="1">
            <a:spLocks noGrp="1"/>
          </p:cNvSpPr>
          <p:nvPr>
            <p:ph type="title"/>
          </p:nvPr>
        </p:nvSpPr>
        <p:spPr>
          <a:xfrm>
            <a:off x="641209" y="360371"/>
            <a:ext cx="1057881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by Manufacturer</a:t>
            </a:r>
            <a:endParaRPr sz="4000" b="1" dirty="0"/>
          </a:p>
        </p:txBody>
      </p:sp>
      <p:sp>
        <p:nvSpPr>
          <p:cNvPr id="209" name="Google Shape;209;ge47b260c42_1_27"/>
          <p:cNvSpPr/>
          <p:nvPr/>
        </p:nvSpPr>
        <p:spPr>
          <a:xfrm>
            <a:off x="444218" y="13828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3E0F5BBE-9B91-E44B-94EF-68AF76D13526}"/>
              </a:ext>
            </a:extLst>
          </p:cNvPr>
          <p:cNvSpPr>
            <a:spLocks noGrp="1"/>
          </p:cNvSpPr>
          <p:nvPr>
            <p:ph type="body"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8AD35E4B-19C4-144C-A830-5E9C9B7F383A}"/>
              </a:ext>
            </a:extLst>
          </p:cNvPr>
          <p:cNvPicPr>
            <a:picLocks noChangeAspect="1"/>
          </p:cNvPicPr>
          <p:nvPr/>
        </p:nvPicPr>
        <p:blipFill>
          <a:blip r:embed="rId3"/>
          <a:stretch>
            <a:fillRect/>
          </a:stretch>
        </p:blipFill>
        <p:spPr>
          <a:xfrm>
            <a:off x="0" y="1690825"/>
            <a:ext cx="12192000" cy="5288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p:nvPr/>
        </p:nvSpPr>
        <p:spPr>
          <a:xfrm>
            <a:off x="304801" y="263550"/>
            <a:ext cx="910059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rPr>
              <a:t>U.S. Automotive Industry</a:t>
            </a:r>
            <a:endParaRPr b="1" dirty="0"/>
          </a:p>
        </p:txBody>
      </p:sp>
      <p:sp>
        <p:nvSpPr>
          <p:cNvPr id="216" name="Google Shape;216;p10"/>
          <p:cNvSpPr/>
          <p:nvPr/>
        </p:nvSpPr>
        <p:spPr>
          <a:xfrm>
            <a:off x="304801" y="1157477"/>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10;&#10;Description automatically generated">
            <a:extLst>
              <a:ext uri="{FF2B5EF4-FFF2-40B4-BE49-F238E27FC236}">
                <a16:creationId xmlns:a16="http://schemas.microsoft.com/office/drawing/2014/main" id="{A411AA90-A4ED-5D48-98FA-E1D098EF1B3C}"/>
              </a:ext>
            </a:extLst>
          </p:cNvPr>
          <p:cNvPicPr>
            <a:picLocks noChangeAspect="1"/>
          </p:cNvPicPr>
          <p:nvPr/>
        </p:nvPicPr>
        <p:blipFill>
          <a:blip r:embed="rId3"/>
          <a:stretch>
            <a:fillRect/>
          </a:stretch>
        </p:blipFill>
        <p:spPr>
          <a:xfrm>
            <a:off x="0" y="1361806"/>
            <a:ext cx="12192000" cy="5496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542893" y="28777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Travel Behaviors</a:t>
            </a:r>
            <a:endParaRPr b="1" dirty="0"/>
          </a:p>
        </p:txBody>
      </p:sp>
      <p:pic>
        <p:nvPicPr>
          <p:cNvPr id="222" name="Google Shape;222;p13"/>
          <p:cNvPicPr preferRelativeResize="0"/>
          <p:nvPr/>
        </p:nvPicPr>
        <p:blipFill>
          <a:blip r:embed="rId3">
            <a:alphaModFix/>
          </a:blip>
          <a:stretch>
            <a:fillRect/>
          </a:stretch>
        </p:blipFill>
        <p:spPr>
          <a:xfrm>
            <a:off x="4709600" y="1485125"/>
            <a:ext cx="7482399" cy="5372876"/>
          </a:xfrm>
          <a:prstGeom prst="rect">
            <a:avLst/>
          </a:prstGeom>
          <a:noFill/>
          <a:ln>
            <a:noFill/>
          </a:ln>
        </p:spPr>
      </p:pic>
      <p:pic>
        <p:nvPicPr>
          <p:cNvPr id="223" name="Google Shape;223;p13"/>
          <p:cNvPicPr preferRelativeResize="0"/>
          <p:nvPr/>
        </p:nvPicPr>
        <p:blipFill>
          <a:blip r:embed="rId4">
            <a:alphaModFix/>
          </a:blip>
          <a:stretch>
            <a:fillRect/>
          </a:stretch>
        </p:blipFill>
        <p:spPr>
          <a:xfrm>
            <a:off x="0" y="1485126"/>
            <a:ext cx="4559075" cy="5085100"/>
          </a:xfrm>
          <a:prstGeom prst="rect">
            <a:avLst/>
          </a:prstGeom>
          <a:noFill/>
          <a:ln>
            <a:noFill/>
          </a:ln>
        </p:spPr>
      </p:pic>
      <p:sp>
        <p:nvSpPr>
          <p:cNvPr id="224" name="Google Shape;224;p13"/>
          <p:cNvSpPr/>
          <p:nvPr/>
        </p:nvSpPr>
        <p:spPr>
          <a:xfrm>
            <a:off x="438390" y="130131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e4774078c5_2_8"/>
          <p:cNvPicPr preferRelativeResize="0"/>
          <p:nvPr/>
        </p:nvPicPr>
        <p:blipFill>
          <a:blip r:embed="rId3">
            <a:alphaModFix/>
          </a:blip>
          <a:stretch>
            <a:fillRect/>
          </a:stretch>
        </p:blipFill>
        <p:spPr>
          <a:xfrm>
            <a:off x="419100" y="0"/>
            <a:ext cx="11353801"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on Supply Chain</a:t>
            </a:r>
            <a:endParaRPr b="1" dirty="0"/>
          </a:p>
        </p:txBody>
      </p:sp>
      <p:pic>
        <p:nvPicPr>
          <p:cNvPr id="236" name="Google Shape;236;p14"/>
          <p:cNvPicPr preferRelativeResize="0"/>
          <p:nvPr/>
        </p:nvPicPr>
        <p:blipFill>
          <a:blip r:embed="rId3">
            <a:alphaModFix/>
          </a:blip>
          <a:stretch>
            <a:fillRect/>
          </a:stretch>
        </p:blipFill>
        <p:spPr>
          <a:xfrm>
            <a:off x="5293294" y="2265465"/>
            <a:ext cx="6060506" cy="3991644"/>
          </a:xfrm>
          <a:prstGeom prst="rect">
            <a:avLst/>
          </a:prstGeom>
          <a:noFill/>
          <a:ln>
            <a:noFill/>
          </a:ln>
        </p:spPr>
      </p:pic>
      <p:sp>
        <p:nvSpPr>
          <p:cNvPr id="237" name="Google Shape;237;p14"/>
          <p:cNvSpPr/>
          <p:nvPr/>
        </p:nvSpPr>
        <p:spPr>
          <a:xfrm>
            <a:off x="6612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100" name="Picture 4" descr="Automotive Industry Color Icon. Car Production. Vehicle Factory... Royalty  Free Cliparts, Vectors, And Stock Illustration. Image 134476992.">
            <a:extLst>
              <a:ext uri="{FF2B5EF4-FFF2-40B4-BE49-F238E27FC236}">
                <a16:creationId xmlns:a16="http://schemas.microsoft.com/office/drawing/2014/main" id="{C4A2AD33-0BDF-324E-B2EB-F0DB6866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65465"/>
            <a:ext cx="3780609" cy="3780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252035" y="136170"/>
            <a:ext cx="665821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 Factors Affecting Price</a:t>
            </a:r>
            <a:endParaRPr b="1" dirty="0"/>
          </a:p>
        </p:txBody>
      </p:sp>
      <p:pic>
        <p:nvPicPr>
          <p:cNvPr id="243" name="Google Shape;243;p11" descr="Chart, line chart&#10;&#10;Description automatically generated"/>
          <p:cNvPicPr preferRelativeResize="0"/>
          <p:nvPr/>
        </p:nvPicPr>
        <p:blipFill rotWithShape="1">
          <a:blip r:embed="rId3">
            <a:alphaModFix/>
          </a:blip>
          <a:srcRect/>
          <a:stretch/>
        </p:blipFill>
        <p:spPr>
          <a:xfrm>
            <a:off x="2010904" y="4536647"/>
            <a:ext cx="8170192" cy="2185183"/>
          </a:xfrm>
          <a:prstGeom prst="rect">
            <a:avLst/>
          </a:prstGeom>
          <a:noFill/>
          <a:ln>
            <a:noFill/>
          </a:ln>
        </p:spPr>
      </p:pic>
      <p:sp>
        <p:nvSpPr>
          <p:cNvPr id="246" name="Google Shape;246;p11"/>
          <p:cNvSpPr/>
          <p:nvPr/>
        </p:nvSpPr>
        <p:spPr>
          <a:xfrm flipV="1">
            <a:off x="513293" y="1156569"/>
            <a:ext cx="6396958" cy="70484"/>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 name="Picture 4" descr="Chart, scatter chart&#10;&#10;Description automatically generated">
            <a:extLst>
              <a:ext uri="{FF2B5EF4-FFF2-40B4-BE49-F238E27FC236}">
                <a16:creationId xmlns:a16="http://schemas.microsoft.com/office/drawing/2014/main" id="{84E7FEBF-AF3C-8540-9041-046CC7D9CB61}"/>
              </a:ext>
            </a:extLst>
          </p:cNvPr>
          <p:cNvPicPr>
            <a:picLocks noChangeAspect="1"/>
          </p:cNvPicPr>
          <p:nvPr/>
        </p:nvPicPr>
        <p:blipFill>
          <a:blip r:embed="rId4"/>
          <a:stretch>
            <a:fillRect/>
          </a:stretch>
        </p:blipFill>
        <p:spPr>
          <a:xfrm>
            <a:off x="6479096" y="1461733"/>
            <a:ext cx="4778285" cy="3074915"/>
          </a:xfrm>
          <a:prstGeom prst="rect">
            <a:avLst/>
          </a:prstGeom>
        </p:spPr>
      </p:pic>
      <p:pic>
        <p:nvPicPr>
          <p:cNvPr id="7" name="Picture 6" descr="Chart, scatter chart&#10;&#10;Description automatically generated">
            <a:extLst>
              <a:ext uri="{FF2B5EF4-FFF2-40B4-BE49-F238E27FC236}">
                <a16:creationId xmlns:a16="http://schemas.microsoft.com/office/drawing/2014/main" id="{D5372BB1-9A78-7D46-8C0A-A52A6DFE46F8}"/>
              </a:ext>
            </a:extLst>
          </p:cNvPr>
          <p:cNvPicPr>
            <a:picLocks noChangeAspect="1"/>
          </p:cNvPicPr>
          <p:nvPr/>
        </p:nvPicPr>
        <p:blipFill>
          <a:blip r:embed="rId5"/>
          <a:stretch>
            <a:fillRect/>
          </a:stretch>
        </p:blipFill>
        <p:spPr>
          <a:xfrm>
            <a:off x="976423" y="1545619"/>
            <a:ext cx="4778285" cy="29071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e47b260c42_1_36"/>
          <p:cNvSpPr txBox="1">
            <a:spLocks noGrp="1"/>
          </p:cNvSpPr>
          <p:nvPr>
            <p:ph type="title"/>
          </p:nvPr>
        </p:nvSpPr>
        <p:spPr>
          <a:xfrm>
            <a:off x="511630" y="520150"/>
            <a:ext cx="4112622"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3600" b="1" dirty="0"/>
              <a:t> Factors Affecting Price Correlation</a:t>
            </a:r>
            <a:endParaRPr sz="3600" b="1" dirty="0"/>
          </a:p>
        </p:txBody>
      </p:sp>
      <p:sp>
        <p:nvSpPr>
          <p:cNvPr id="253" name="Google Shape;253;ge47b260c42_1_36"/>
          <p:cNvSpPr/>
          <p:nvPr/>
        </p:nvSpPr>
        <p:spPr>
          <a:xfrm flipV="1">
            <a:off x="366389" y="2107107"/>
            <a:ext cx="5002446" cy="45719"/>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85D04935-53B4-F444-89C2-A5583FD55033}"/>
              </a:ext>
            </a:extLst>
          </p:cNvPr>
          <p:cNvPicPr>
            <a:picLocks noChangeAspect="1"/>
          </p:cNvPicPr>
          <p:nvPr/>
        </p:nvPicPr>
        <p:blipFill>
          <a:blip r:embed="rId3"/>
          <a:stretch>
            <a:fillRect/>
          </a:stretch>
        </p:blipFill>
        <p:spPr>
          <a:xfrm>
            <a:off x="4940895" y="729358"/>
            <a:ext cx="6884716" cy="5984951"/>
          </a:xfrm>
          <a:prstGeom prst="rect">
            <a:avLst/>
          </a:prstGeom>
        </p:spPr>
      </p:pic>
      <p:pic>
        <p:nvPicPr>
          <p:cNvPr id="6146" name="Picture 2" descr="Child Thinking Icons - Download Free Vector Icons | Noun Project">
            <a:extLst>
              <a:ext uri="{FF2B5EF4-FFF2-40B4-BE49-F238E27FC236}">
                <a16:creationId xmlns:a16="http://schemas.microsoft.com/office/drawing/2014/main" id="{FFB2179D-CF78-2642-ABD6-BB3BC4980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30" y="2658455"/>
            <a:ext cx="3653970" cy="3653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5"/>
        <p:cNvGrpSpPr/>
        <p:nvPr/>
      </p:nvGrpSpPr>
      <p:grpSpPr>
        <a:xfrm>
          <a:off x="0" y="0"/>
          <a:ext cx="0" cy="0"/>
          <a:chOff x="0" y="0"/>
          <a:chExt cx="0" cy="0"/>
        </a:xfrm>
      </p:grpSpPr>
      <p:sp useBgFill="1">
        <p:nvSpPr>
          <p:cNvPr id="7172"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ge47b260c42_1_45"/>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None/>
            </a:pPr>
            <a:r>
              <a:rPr lang="en-US" sz="5400" b="1"/>
              <a:t>Summary</a:t>
            </a:r>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ge47b260c42_1_45"/>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lvl="0" rtl="0">
              <a:spcBef>
                <a:spcPts val="1000"/>
              </a:spcBef>
              <a:spcAft>
                <a:spcPts val="0"/>
              </a:spcAft>
              <a:buSzPts val="1800"/>
              <a:buFont typeface="Courier New" panose="02070309020205020404" pitchFamily="49" charset="0"/>
              <a:buChar char="o"/>
            </a:pPr>
            <a:r>
              <a:rPr lang="en-US" sz="1700" dirty="0"/>
              <a:t>COVID 19 did have a direct negative impact on the auto sales industry</a:t>
            </a:r>
          </a:p>
          <a:p>
            <a:pPr lvl="0" rtl="0">
              <a:spcBef>
                <a:spcPts val="100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Certain car manufacturers and locations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Increased car prices due to increase in consumer demand in 2021 and car supply shortage</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Dealerships like Toyota still had inventories to dominate both market share and be profitable based on current market conditions</a:t>
            </a:r>
          </a:p>
        </p:txBody>
      </p:sp>
      <p:pic>
        <p:nvPicPr>
          <p:cNvPr id="7170" name="Picture 2" descr="10,547 BEST Conclusion Icon IMAGES, STOCK PHOTOS &amp;amp; VECTORS | Adobe Stock">
            <a:extLst>
              <a:ext uri="{FF2B5EF4-FFF2-40B4-BE49-F238E27FC236}">
                <a16:creationId xmlns:a16="http://schemas.microsoft.com/office/drawing/2014/main" id="{D6CF9AB7-63E3-C745-BA4A-75F5A5B615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1815" r="88780"/>
                    </a14:imgEffect>
                  </a14:imgLayer>
                </a14:imgProps>
              </a:ext>
              <a:ext uri="{28A0092B-C50C-407E-A947-70E740481C1C}">
                <a14:useLocalDpi xmlns:a14="http://schemas.microsoft.com/office/drawing/2010/main" val="0"/>
              </a:ext>
            </a:extLst>
          </a:blip>
          <a:srcRect l="2194" r="1599" b="-2"/>
          <a:stretch/>
        </p:blipFill>
        <p:spPr bwMode="auto">
          <a:xfrm>
            <a:off x="7363185" y="1343439"/>
            <a:ext cx="4754601" cy="4947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9" name="Google Shape;119;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Goal</a:t>
            </a:r>
            <a:endParaRPr b="1" dirty="0"/>
          </a:p>
        </p:txBody>
      </p:sp>
      <p:sp>
        <p:nvSpPr>
          <p:cNvPr id="120" name="Google Shape;120;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5"/>
          <p:cNvSpPr txBox="1">
            <a:spLocks noGrp="1"/>
          </p:cNvSpPr>
          <p:nvPr>
            <p:ph type="body" idx="1"/>
          </p:nvPr>
        </p:nvSpPr>
        <p:spPr>
          <a:xfrm>
            <a:off x="640080" y="2872899"/>
            <a:ext cx="4878977"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We are trying to evaluate the impact COVID 19 had on the automotive sales industry, and uncover sales trends that would lead to maximum profitability for current dealerships in the future. </a:t>
            </a:r>
            <a:endParaRPr sz="2400" dirty="0"/>
          </a:p>
          <a:p>
            <a:pPr marL="228600" lvl="0" indent="0" algn="l" rtl="0">
              <a:lnSpc>
                <a:spcPct val="90000"/>
              </a:lnSpc>
              <a:spcBef>
                <a:spcPts val="0"/>
              </a:spcBef>
              <a:spcAft>
                <a:spcPts val="0"/>
              </a:spcAft>
              <a:buNone/>
            </a:pPr>
            <a:endParaRPr sz="2400" dirty="0"/>
          </a:p>
          <a:p>
            <a:pPr marL="228600" lvl="0" indent="-76200" algn="l" rtl="0">
              <a:lnSpc>
                <a:spcPct val="90000"/>
              </a:lnSpc>
              <a:spcBef>
                <a:spcPts val="1000"/>
              </a:spcBef>
              <a:spcAft>
                <a:spcPts val="0"/>
              </a:spcAft>
              <a:buClr>
                <a:schemeClr val="dk1"/>
              </a:buClr>
              <a:buSzPts val="2400"/>
              <a:buNone/>
            </a:pPr>
            <a:endParaRPr sz="2400" dirty="0"/>
          </a:p>
        </p:txBody>
      </p:sp>
      <p:pic>
        <p:nvPicPr>
          <p:cNvPr id="122" name="Google Shape;122;p5" descr="Shape, arrow&#10;&#10;Description automatically generated"/>
          <p:cNvPicPr preferRelativeResize="0"/>
          <p:nvPr/>
        </p:nvPicPr>
        <p:blipFill rotWithShape="1">
          <a:blip r:embed="rId3">
            <a:alphaModFix/>
          </a:blip>
          <a:srcRect/>
          <a:stretch/>
        </p:blipFill>
        <p:spPr>
          <a:xfrm>
            <a:off x="1636712" y="1238323"/>
            <a:ext cx="2073729" cy="1311504"/>
          </a:xfrm>
          <a:prstGeom prst="rect">
            <a:avLst/>
          </a:prstGeom>
          <a:noFill/>
          <a:ln>
            <a:noFill/>
          </a:ln>
        </p:spPr>
      </p:pic>
      <p:pic>
        <p:nvPicPr>
          <p:cNvPr id="123" name="Google Shape;123;p5" descr="A picture containing arrow&#10;&#10;Description automatically generated"/>
          <p:cNvPicPr preferRelativeResize="0"/>
          <p:nvPr/>
        </p:nvPicPr>
        <p:blipFill rotWithShape="1">
          <a:blip r:embed="rId4">
            <a:alphaModFix/>
          </a:blip>
          <a:srcRect l="14957" r="16083" b="-1"/>
          <a:stretch/>
        </p:blipFill>
        <p:spPr>
          <a:xfrm>
            <a:off x="5437050" y="0"/>
            <a:ext cx="6758396"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78495D-6072-5E43-9453-E90EADFD6263}"/>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Thank you </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swer, speech bubble, discussion, question and answer, question, q&amp;amp;a,  session icon - Download on Iconfinder">
            <a:extLst>
              <a:ext uri="{FF2B5EF4-FFF2-40B4-BE49-F238E27FC236}">
                <a16:creationId xmlns:a16="http://schemas.microsoft.com/office/drawing/2014/main" id="{67C7CC5A-2144-4B4D-AB73-4A9B2C846B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0" b="98438" l="2930" r="97461">
                        <a14:foregroundMark x1="8203" y1="9180" x2="35156" y2="23633"/>
                        <a14:foregroundMark x1="35156" y1="23633" x2="48828" y2="37109"/>
                        <a14:foregroundMark x1="13086" y1="45313" x2="30469" y2="45508"/>
                        <a14:foregroundMark x1="30469" y1="45508" x2="38477" y2="45117"/>
                        <a14:foregroundMark x1="38477" y1="45117" x2="38867" y2="44922"/>
                        <a14:foregroundMark x1="10547" y1="14063" x2="10547" y2="19531"/>
                        <a14:foregroundMark x1="45703" y1="47852" x2="46289" y2="59570"/>
                        <a14:foregroundMark x1="55859" y1="66797" x2="77734" y2="66992"/>
                        <a14:foregroundMark x1="77734" y1="66992" x2="78320" y2="66406"/>
                        <a14:foregroundMark x1="79492" y1="18555" x2="82813" y2="15625"/>
                        <a14:foregroundMark x1="70898" y1="2930" x2="70508" y2="10156"/>
                        <a14:foregroundMark x1="86719" y1="31641" x2="93555" y2="28711"/>
                        <a14:foregroundMark x1="93555" y1="28711" x2="93555" y2="28320"/>
                        <a14:foregroundMark x1="83008" y1="82227" x2="86719" y2="81836"/>
                        <a14:foregroundMark x1="74219" y1="90820" x2="76563" y2="93555"/>
                        <a14:foregroundMark x1="61914" y1="62500" x2="75586" y2="63672"/>
                        <a14:foregroundMark x1="2930" y1="73047" x2="12500" y2="73242"/>
                        <a14:foregroundMark x1="11328" y1="86719" x2="18555" y2="87695"/>
                        <a14:foregroundMark x1="25586" y1="91602" x2="33008" y2="92188"/>
                        <a14:foregroundMark x1="33008" y1="92188" x2="32422" y2="92188"/>
                        <a14:foregroundMark x1="97070" y1="24414" x2="97656" y2="29102"/>
                        <a14:foregroundMark x1="24805" y1="97852" x2="29297" y2="98438"/>
                      </a14:backgroundRemoval>
                    </a14:imgEffect>
                  </a14:imgLayer>
                </a14:imgProps>
              </a:ex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2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4"/>
          <p:cNvSpPr txBox="1">
            <a:spLocks noGrp="1"/>
          </p:cNvSpPr>
          <p:nvPr>
            <p:ph type="title"/>
          </p:nvPr>
        </p:nvSpPr>
        <p:spPr>
          <a:xfrm>
            <a:off x="572493" y="238539"/>
            <a:ext cx="11047013"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Questions for Analysis:</a:t>
            </a:r>
            <a:endParaRPr b="1" dirty="0"/>
          </a:p>
        </p:txBody>
      </p:sp>
      <p:sp>
        <p:nvSpPr>
          <p:cNvPr id="130" name="Google Shape;130;p4"/>
          <p:cNvSpPr/>
          <p:nvPr/>
        </p:nvSpPr>
        <p:spPr>
          <a:xfrm>
            <a:off x="572493" y="176770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1" name="Google Shape;131;p4" descr="Icon&#10;&#10;Description automatically generated with low confidence"/>
          <p:cNvPicPr preferRelativeResize="0"/>
          <p:nvPr/>
        </p:nvPicPr>
        <p:blipFill rotWithShape="1">
          <a:blip r:embed="rId3">
            <a:alphaModFix/>
          </a:blip>
          <a:srcRect l="8591" r="19769" b="-3"/>
          <a:stretch/>
        </p:blipFill>
        <p:spPr>
          <a:xfrm>
            <a:off x="394760" y="2002056"/>
            <a:ext cx="4121582" cy="4372618"/>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132" name="Google Shape;132;p4"/>
          <p:cNvSpPr txBox="1">
            <a:spLocks noGrp="1"/>
          </p:cNvSpPr>
          <p:nvPr>
            <p:ph type="body" idx="1"/>
          </p:nvPr>
        </p:nvSpPr>
        <p:spPr>
          <a:xfrm>
            <a:off x="4905950" y="2071325"/>
            <a:ext cx="6713700" cy="4303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What effect did COVID-19 have on consumer habits and behaviors in r</a:t>
            </a:r>
            <a:r>
              <a:rPr lang="en-US" sz="2000" dirty="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ela</a:t>
            </a:r>
            <a:r>
              <a:rPr lang="en-US" sz="2000" dirty="0"/>
              <a:t>tion to car buying: brand of car, preferred mode of transport, </a:t>
            </a:r>
            <a:r>
              <a:rPr lang="en-US" sz="2000" dirty="0" err="1"/>
              <a:t>etc</a:t>
            </a:r>
            <a:r>
              <a:rPr lang="en-US" sz="2000" dirty="0"/>
              <a:t>?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current car sales trends can point to the ideal inventory?</a:t>
            </a:r>
            <a:endParaRPr sz="2000" dirty="0"/>
          </a:p>
          <a:p>
            <a:pPr marL="228600" lvl="0" indent="0" algn="l" rtl="0">
              <a:lnSpc>
                <a:spcPct val="90000"/>
              </a:lnSpc>
              <a:spcBef>
                <a:spcPts val="1000"/>
              </a:spcBef>
              <a:spcAft>
                <a:spcPts val="0"/>
              </a:spcAft>
              <a:buNone/>
            </a:pPr>
            <a:endParaRPr sz="2000" dirty="0"/>
          </a:p>
          <a:p>
            <a:pPr marL="228600" lvl="0" indent="-228600" algn="l" rtl="0">
              <a:lnSpc>
                <a:spcPct val="90000"/>
              </a:lnSpc>
              <a:spcBef>
                <a:spcPts val="1000"/>
              </a:spcBef>
              <a:spcAft>
                <a:spcPts val="0"/>
              </a:spcAft>
              <a:buSzPts val="2000"/>
              <a:buChar char="•"/>
            </a:pPr>
            <a:r>
              <a:rPr lang="en-US" sz="2000" dirty="0"/>
              <a:t>Did COVID have an equal effect on car sales based on location at a state level?</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are other potential factors affecting current car prices?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6" descr="Chart, line chart&#10;&#10;Description automatically generated"/>
          <p:cNvPicPr preferRelativeResize="0"/>
          <p:nvPr/>
        </p:nvPicPr>
        <p:blipFill rotWithShape="1">
          <a:blip r:embed="rId3">
            <a:alphaModFix/>
          </a:blip>
          <a:srcRect/>
          <a:stretch/>
        </p:blipFill>
        <p:spPr>
          <a:xfrm>
            <a:off x="-261257" y="1616075"/>
            <a:ext cx="12192000" cy="4876800"/>
          </a:xfrm>
          <a:prstGeom prst="rect">
            <a:avLst/>
          </a:prstGeom>
          <a:noFill/>
          <a:ln>
            <a:noFill/>
          </a:ln>
        </p:spPr>
      </p:pic>
      <p:sp>
        <p:nvSpPr>
          <p:cNvPr id="139" name="Google Shape;1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a:t>
            </a:r>
            <a:endParaRPr b="1" dirty="0"/>
          </a:p>
        </p:txBody>
      </p:sp>
      <p:grpSp>
        <p:nvGrpSpPr>
          <p:cNvPr id="3" name="Group 2">
            <a:extLst>
              <a:ext uri="{FF2B5EF4-FFF2-40B4-BE49-F238E27FC236}">
                <a16:creationId xmlns:a16="http://schemas.microsoft.com/office/drawing/2014/main" id="{69452C8C-19F7-EE4C-A8D3-77DDD66307A2}"/>
              </a:ext>
            </a:extLst>
          </p:cNvPr>
          <p:cNvGrpSpPr/>
          <p:nvPr/>
        </p:nvGrpSpPr>
        <p:grpSpPr>
          <a:xfrm>
            <a:off x="2745719" y="2498281"/>
            <a:ext cx="7858640" cy="2325743"/>
            <a:chOff x="2745719" y="2498281"/>
            <a:chExt cx="7858640" cy="2325743"/>
          </a:xfrm>
        </p:grpSpPr>
        <p:cxnSp>
          <p:nvCxnSpPr>
            <p:cNvPr id="140" name="Google Shape;140;p6"/>
            <p:cNvCxnSpPr>
              <a:cxnSpLocks/>
            </p:cNvCxnSpPr>
            <p:nvPr/>
          </p:nvCxnSpPr>
          <p:spPr>
            <a:xfrm>
              <a:off x="3168248" y="3271302"/>
              <a:ext cx="0" cy="1552722"/>
            </a:xfrm>
            <a:prstGeom prst="straightConnector1">
              <a:avLst/>
            </a:prstGeom>
            <a:noFill/>
            <a:ln w="38100" cap="flat" cmpd="sng">
              <a:solidFill>
                <a:srgbClr val="FF0000"/>
              </a:solidFill>
              <a:prstDash val="solid"/>
              <a:miter lim="800000"/>
              <a:headEnd type="none" w="sm" len="sm"/>
              <a:tailEnd type="triangle" w="med" len="med"/>
            </a:ln>
          </p:spPr>
        </p:cxnSp>
        <p:cxnSp>
          <p:nvCxnSpPr>
            <p:cNvPr id="141" name="Google Shape;141;p6"/>
            <p:cNvCxnSpPr/>
            <p:nvPr/>
          </p:nvCxnSpPr>
          <p:spPr>
            <a:xfrm>
              <a:off x="9591822" y="2880306"/>
              <a:ext cx="0" cy="1659037"/>
            </a:xfrm>
            <a:prstGeom prst="straightConnector1">
              <a:avLst/>
            </a:prstGeom>
            <a:noFill/>
            <a:ln w="38100" cap="flat" cmpd="sng">
              <a:solidFill>
                <a:srgbClr val="FF0000"/>
              </a:solidFill>
              <a:prstDash val="solid"/>
              <a:miter lim="800000"/>
              <a:headEnd type="none" w="sm" len="sm"/>
              <a:tailEnd type="triangle" w="med" len="med"/>
            </a:ln>
          </p:spPr>
        </p:cxnSp>
        <p:sp>
          <p:nvSpPr>
            <p:cNvPr id="142" name="Google Shape;142;p6"/>
            <p:cNvSpPr txBox="1"/>
            <p:nvPr/>
          </p:nvSpPr>
          <p:spPr>
            <a:xfrm>
              <a:off x="2745719" y="2748122"/>
              <a:ext cx="19195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dirty="0">
                  <a:solidFill>
                    <a:srgbClr val="FF0000"/>
                  </a:solidFill>
                  <a:latin typeface="Arial"/>
                  <a:ea typeface="Arial"/>
                  <a:cs typeface="Arial"/>
                  <a:sym typeface="Arial"/>
                </a:rPr>
                <a:t>The financial </a:t>
              </a:r>
              <a:r>
                <a:rPr lang="en-US" b="1" u="sng" dirty="0">
                  <a:solidFill>
                    <a:srgbClr val="FF0000"/>
                  </a:solidFill>
                </a:rPr>
                <a:t>c</a:t>
              </a:r>
              <a:r>
                <a:rPr lang="en-US" sz="1400" b="1" i="0" u="sng" strike="noStrike" cap="none" dirty="0">
                  <a:solidFill>
                    <a:srgbClr val="FF0000"/>
                  </a:solidFill>
                  <a:latin typeface="Arial"/>
                  <a:ea typeface="Arial"/>
                  <a:cs typeface="Arial"/>
                  <a:sym typeface="Arial"/>
                </a:rPr>
                <a:t>risis of 2007–2008</a:t>
              </a:r>
              <a:endParaRPr sz="1800" dirty="0">
                <a:solidFill>
                  <a:srgbClr val="FF0000"/>
                </a:solidFill>
                <a:latin typeface="Arial"/>
                <a:ea typeface="Arial"/>
                <a:cs typeface="Arial"/>
                <a:sym typeface="Arial"/>
              </a:endParaRPr>
            </a:p>
          </p:txBody>
        </p:sp>
        <p:sp>
          <p:nvSpPr>
            <p:cNvPr id="143" name="Google Shape;143;p6"/>
            <p:cNvSpPr txBox="1"/>
            <p:nvPr/>
          </p:nvSpPr>
          <p:spPr>
            <a:xfrm>
              <a:off x="8906188" y="2498281"/>
              <a:ext cx="1698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dirty="0">
                  <a:solidFill>
                    <a:srgbClr val="FF0000"/>
                  </a:solidFill>
                  <a:latin typeface="Arial"/>
                  <a:ea typeface="Arial"/>
                  <a:cs typeface="Arial"/>
                  <a:sym typeface="Arial"/>
                </a:rPr>
                <a:t>COVID-19</a:t>
              </a:r>
              <a:r>
                <a:rPr lang="en-US" b="1" u="sng" dirty="0">
                  <a:solidFill>
                    <a:srgbClr val="FF0000"/>
                  </a:solidFill>
                </a:rPr>
                <a:t> Impact</a:t>
              </a:r>
              <a:endParaRPr sz="1800" dirty="0">
                <a:solidFill>
                  <a:srgbClr val="FF0000"/>
                </a:solidFill>
                <a:latin typeface="Arial"/>
                <a:ea typeface="Arial"/>
                <a:cs typeface="Arial"/>
                <a:sym typeface="Arial"/>
              </a:endParaRPr>
            </a:p>
          </p:txBody>
        </p:sp>
      </p:grpSp>
      <p:sp>
        <p:nvSpPr>
          <p:cNvPr id="144" name="Google Shape;144;p6"/>
          <p:cNvSpPr/>
          <p:nvPr/>
        </p:nvSpPr>
        <p:spPr>
          <a:xfrm>
            <a:off x="609593" y="14225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e47b260c42_1_2"/>
          <p:cNvSpPr txBox="1">
            <a:spLocks noGrp="1"/>
          </p:cNvSpPr>
          <p:nvPr>
            <p:ph type="title"/>
          </p:nvPr>
        </p:nvSpPr>
        <p:spPr>
          <a:xfrm>
            <a:off x="692543" y="32593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 by State</a:t>
            </a:r>
            <a:endParaRPr b="1" dirty="0"/>
          </a:p>
        </p:txBody>
      </p:sp>
      <p:pic>
        <p:nvPicPr>
          <p:cNvPr id="151" name="Google Shape;151;ge47b260c42_1_2" descr="Chart, histogram&#10;&#10;Description automatically generated"/>
          <p:cNvPicPr preferRelativeResize="0"/>
          <p:nvPr/>
        </p:nvPicPr>
        <p:blipFill rotWithShape="1">
          <a:blip r:embed="rId3">
            <a:alphaModFix/>
          </a:blip>
          <a:srcRect l="6806" t="3348" r="6598" b="-2113"/>
          <a:stretch/>
        </p:blipFill>
        <p:spPr>
          <a:xfrm>
            <a:off x="286075" y="1384680"/>
            <a:ext cx="11619875" cy="5301343"/>
          </a:xfrm>
          <a:prstGeom prst="rect">
            <a:avLst/>
          </a:prstGeom>
          <a:noFill/>
          <a:ln>
            <a:noFill/>
          </a:ln>
        </p:spPr>
      </p:pic>
      <p:sp>
        <p:nvSpPr>
          <p:cNvPr id="152" name="Google Shape;152;ge47b260c42_1_2"/>
          <p:cNvSpPr/>
          <p:nvPr/>
        </p:nvSpPr>
        <p:spPr>
          <a:xfrm>
            <a:off x="463943" y="13846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e47b260c42_1_13"/>
          <p:cNvSpPr txBox="1">
            <a:spLocks noGrp="1"/>
          </p:cNvSpPr>
          <p:nvPr>
            <p:ph type="title"/>
          </p:nvPr>
        </p:nvSpPr>
        <p:spPr>
          <a:xfrm>
            <a:off x="62826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per Person</a:t>
            </a:r>
            <a:endParaRPr sz="4000" b="1" dirty="0"/>
          </a:p>
        </p:txBody>
      </p:sp>
      <p:sp>
        <p:nvSpPr>
          <p:cNvPr id="160" name="Google Shape;160;ge47b260c42_1_13"/>
          <p:cNvSpPr/>
          <p:nvPr/>
        </p:nvSpPr>
        <p:spPr>
          <a:xfrm>
            <a:off x="399668" y="16234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4F3A88A6-7AD5-D545-9685-0E82258258E5}"/>
              </a:ext>
            </a:extLst>
          </p:cNvPr>
          <p:cNvPicPr>
            <a:picLocks noChangeAspect="1"/>
          </p:cNvPicPr>
          <p:nvPr/>
        </p:nvPicPr>
        <p:blipFill>
          <a:blip r:embed="rId3"/>
          <a:stretch>
            <a:fillRect/>
          </a:stretch>
        </p:blipFill>
        <p:spPr>
          <a:xfrm>
            <a:off x="62239" y="1735530"/>
            <a:ext cx="11647658" cy="4901184"/>
          </a:xfrm>
          <a:prstGeom prst="rect">
            <a:avLst/>
          </a:prstGeom>
        </p:spPr>
      </p:pic>
      <p:grpSp>
        <p:nvGrpSpPr>
          <p:cNvPr id="11" name="Group 10">
            <a:extLst>
              <a:ext uri="{FF2B5EF4-FFF2-40B4-BE49-F238E27FC236}">
                <a16:creationId xmlns:a16="http://schemas.microsoft.com/office/drawing/2014/main" id="{01F55184-C3AE-1749-B062-097BE69F2015}"/>
              </a:ext>
            </a:extLst>
          </p:cNvPr>
          <p:cNvGrpSpPr/>
          <p:nvPr/>
        </p:nvGrpSpPr>
        <p:grpSpPr>
          <a:xfrm>
            <a:off x="1433639" y="3429486"/>
            <a:ext cx="4711243" cy="832611"/>
            <a:chOff x="1433639" y="3429486"/>
            <a:chExt cx="4711243" cy="832611"/>
          </a:xfrm>
        </p:grpSpPr>
        <p:sp>
          <p:nvSpPr>
            <p:cNvPr id="15" name="Google Shape;171;ge47b260c42_2_2">
              <a:extLst>
                <a:ext uri="{FF2B5EF4-FFF2-40B4-BE49-F238E27FC236}">
                  <a16:creationId xmlns:a16="http://schemas.microsoft.com/office/drawing/2014/main" id="{55AFD5C6-CF41-0F41-9EDD-162831286867}"/>
                </a:ext>
              </a:extLst>
            </p:cNvPr>
            <p:cNvSpPr/>
            <p:nvPr/>
          </p:nvSpPr>
          <p:spPr>
            <a:xfrm>
              <a:off x="1433639" y="3429486"/>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 name="Google Shape;171;ge47b260c42_2_2">
              <a:extLst>
                <a:ext uri="{FF2B5EF4-FFF2-40B4-BE49-F238E27FC236}">
                  <a16:creationId xmlns:a16="http://schemas.microsoft.com/office/drawing/2014/main" id="{AAF767D6-8E7D-E140-B3A9-5975A407D0B9}"/>
                </a:ext>
              </a:extLst>
            </p:cNvPr>
            <p:cNvSpPr/>
            <p:nvPr/>
          </p:nvSpPr>
          <p:spPr>
            <a:xfrm>
              <a:off x="2513139" y="3774112"/>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 name="Google Shape;171;ge47b260c42_2_2">
              <a:extLst>
                <a:ext uri="{FF2B5EF4-FFF2-40B4-BE49-F238E27FC236}">
                  <a16:creationId xmlns:a16="http://schemas.microsoft.com/office/drawing/2014/main" id="{117C88EC-9367-CD45-80C7-B311BF5B18A4}"/>
                </a:ext>
              </a:extLst>
            </p:cNvPr>
            <p:cNvSpPr/>
            <p:nvPr/>
          </p:nvSpPr>
          <p:spPr>
            <a:xfrm>
              <a:off x="5949582" y="3915597"/>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e47b260c42_2_2"/>
          <p:cNvSpPr txBox="1">
            <a:spLocks noGrp="1"/>
          </p:cNvSpPr>
          <p:nvPr>
            <p:ph type="title"/>
          </p:nvPr>
        </p:nvSpPr>
        <p:spPr>
          <a:xfrm>
            <a:off x="578274" y="379261"/>
            <a:ext cx="11177223"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sz="4000" b="1" dirty="0"/>
              <a:t>States Rank by </a:t>
            </a:r>
            <a:r>
              <a:rPr lang="en-US" sz="4000" b="1" dirty="0">
                <a:solidFill>
                  <a:srgbClr val="FF0000"/>
                </a:solidFill>
              </a:rPr>
              <a:t>Higher Infection Rate </a:t>
            </a:r>
            <a:r>
              <a:rPr lang="en-US" sz="4000" b="1" dirty="0"/>
              <a:t>in 2020</a:t>
            </a:r>
            <a:endParaRPr sz="4000" b="1" dirty="0"/>
          </a:p>
          <a:p>
            <a:pPr marL="0" lvl="0" indent="0" algn="l" rtl="0">
              <a:spcBef>
                <a:spcPts val="0"/>
              </a:spcBef>
              <a:spcAft>
                <a:spcPts val="0"/>
              </a:spcAft>
              <a:buNone/>
            </a:pPr>
            <a:endParaRPr sz="4000" b="1" dirty="0"/>
          </a:p>
        </p:txBody>
      </p:sp>
      <p:sp>
        <p:nvSpPr>
          <p:cNvPr id="169" name="Google Shape;169;ge47b260c42_2_2"/>
          <p:cNvSpPr/>
          <p:nvPr/>
        </p:nvSpPr>
        <p:spPr>
          <a:xfrm>
            <a:off x="609593" y="11580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0" name="Google Shape;170;ge47b260c42_2_2"/>
          <p:cNvPicPr preferRelativeResize="0"/>
          <p:nvPr/>
        </p:nvPicPr>
        <p:blipFill>
          <a:blip r:embed="rId3">
            <a:alphaModFix/>
          </a:blip>
          <a:stretch>
            <a:fillRect/>
          </a:stretch>
        </p:blipFill>
        <p:spPr>
          <a:xfrm>
            <a:off x="578274" y="1526667"/>
            <a:ext cx="10972800" cy="5283517"/>
          </a:xfrm>
          <a:prstGeom prst="rect">
            <a:avLst/>
          </a:prstGeom>
          <a:noFill/>
          <a:ln>
            <a:noFill/>
          </a:ln>
        </p:spPr>
      </p:pic>
      <p:grpSp>
        <p:nvGrpSpPr>
          <p:cNvPr id="3" name="Group 2">
            <a:extLst>
              <a:ext uri="{FF2B5EF4-FFF2-40B4-BE49-F238E27FC236}">
                <a16:creationId xmlns:a16="http://schemas.microsoft.com/office/drawing/2014/main" id="{92635EB4-ADC0-B445-B0DE-B0F7B0335927}"/>
              </a:ext>
            </a:extLst>
          </p:cNvPr>
          <p:cNvGrpSpPr/>
          <p:nvPr/>
        </p:nvGrpSpPr>
        <p:grpSpPr>
          <a:xfrm>
            <a:off x="3396551" y="3502215"/>
            <a:ext cx="6336284" cy="1462043"/>
            <a:chOff x="3396551" y="3502215"/>
            <a:chExt cx="6336284" cy="1462043"/>
          </a:xfrm>
        </p:grpSpPr>
        <p:sp>
          <p:nvSpPr>
            <p:cNvPr id="171" name="Google Shape;171;ge47b260c42_2_2"/>
            <p:cNvSpPr/>
            <p:nvPr/>
          </p:nvSpPr>
          <p:spPr>
            <a:xfrm>
              <a:off x="3396551" y="3892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e47b260c42_2_2"/>
            <p:cNvSpPr txBox="1"/>
            <p:nvPr/>
          </p:nvSpPr>
          <p:spPr>
            <a:xfrm>
              <a:off x="4311749" y="3502215"/>
              <a:ext cx="5421086"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accent1"/>
                  </a:solidFill>
                </a:rPr>
                <a:t>Top 5 state of Automotive Sales</a:t>
              </a:r>
              <a:endParaRPr sz="2000" b="1" dirty="0">
                <a:solidFill>
                  <a:schemeClr val="accent1"/>
                </a:solidFill>
              </a:endParaRPr>
            </a:p>
          </p:txBody>
        </p:sp>
        <p:sp>
          <p:nvSpPr>
            <p:cNvPr id="12" name="Google Shape;171;ge47b260c42_2_2">
              <a:extLst>
                <a:ext uri="{FF2B5EF4-FFF2-40B4-BE49-F238E27FC236}">
                  <a16:creationId xmlns:a16="http://schemas.microsoft.com/office/drawing/2014/main" id="{1CDBFC70-8799-5D49-8462-60ACC94F7001}"/>
                </a:ext>
              </a:extLst>
            </p:cNvPr>
            <p:cNvSpPr/>
            <p:nvPr/>
          </p:nvSpPr>
          <p:spPr>
            <a:xfrm>
              <a:off x="4311749" y="416979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ge47b260c42_2_2">
              <a:extLst>
                <a:ext uri="{FF2B5EF4-FFF2-40B4-BE49-F238E27FC236}">
                  <a16:creationId xmlns:a16="http://schemas.microsoft.com/office/drawing/2014/main" id="{4877A5ED-CA78-B94A-AB6F-91536A30C1F3}"/>
                </a:ext>
              </a:extLst>
            </p:cNvPr>
            <p:cNvSpPr/>
            <p:nvPr/>
          </p:nvSpPr>
          <p:spPr>
            <a:xfrm>
              <a:off x="8089437" y="4585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ge47b260c42_2_2">
              <a:extLst>
                <a:ext uri="{FF2B5EF4-FFF2-40B4-BE49-F238E27FC236}">
                  <a16:creationId xmlns:a16="http://schemas.microsoft.com/office/drawing/2014/main" id="{3A2A3996-2E94-BD40-A415-4A837B3668D7}"/>
                </a:ext>
              </a:extLst>
            </p:cNvPr>
            <p:cNvSpPr/>
            <p:nvPr/>
          </p:nvSpPr>
          <p:spPr>
            <a:xfrm>
              <a:off x="7717424" y="4617758"/>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ge47b260c42_2_2">
              <a:extLst>
                <a:ext uri="{FF2B5EF4-FFF2-40B4-BE49-F238E27FC236}">
                  <a16:creationId xmlns:a16="http://schemas.microsoft.com/office/drawing/2014/main" id="{42260177-7FB5-9145-8A63-102CC063738F}"/>
                </a:ext>
              </a:extLst>
            </p:cNvPr>
            <p:cNvSpPr/>
            <p:nvPr/>
          </p:nvSpPr>
          <p:spPr>
            <a:xfrm>
              <a:off x="6651266" y="450678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1;ge47b260c42_0_1">
            <a:extLst>
              <a:ext uri="{FF2B5EF4-FFF2-40B4-BE49-F238E27FC236}">
                <a16:creationId xmlns:a16="http://schemas.microsoft.com/office/drawing/2014/main" id="{4737FC5D-BA68-AC43-BDB0-23DC66EA8F4B}"/>
              </a:ext>
            </a:extLst>
          </p:cNvPr>
          <p:cNvSpPr txBox="1"/>
          <p:nvPr/>
        </p:nvSpPr>
        <p:spPr>
          <a:xfrm>
            <a:off x="838200" y="681037"/>
            <a:ext cx="861961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t>Correlation </a:t>
            </a:r>
            <a:r>
              <a:rPr lang="en-US" sz="3200" b="1" dirty="0">
                <a:solidFill>
                  <a:schemeClr val="dk1"/>
                </a:solidFill>
              </a:rPr>
              <a:t>between Sale and Case is 0.8</a:t>
            </a:r>
            <a:endParaRPr sz="3200" b="1" dirty="0">
              <a:solidFill>
                <a:schemeClr val="dk1"/>
              </a:solidFill>
            </a:endParaRPr>
          </a:p>
          <a:p>
            <a:pPr marL="0" lvl="0" indent="0" algn="l" rtl="0">
              <a:spcBef>
                <a:spcPts val="0"/>
              </a:spcBef>
              <a:spcAft>
                <a:spcPts val="0"/>
              </a:spcAft>
              <a:buNone/>
            </a:pPr>
            <a:r>
              <a:rPr lang="en-US" sz="3200" b="1" dirty="0"/>
              <a:t> </a:t>
            </a:r>
            <a:endParaRPr sz="3200" b="1" dirty="0"/>
          </a:p>
        </p:txBody>
      </p:sp>
      <p:sp>
        <p:nvSpPr>
          <p:cNvPr id="5" name="Google Shape;193;ge47b260c42_0_1">
            <a:extLst>
              <a:ext uri="{FF2B5EF4-FFF2-40B4-BE49-F238E27FC236}">
                <a16:creationId xmlns:a16="http://schemas.microsoft.com/office/drawing/2014/main" id="{527987D9-6FFF-FF40-8295-1347F166AEA1}"/>
              </a:ext>
            </a:extLst>
          </p:cNvPr>
          <p:cNvSpPr/>
          <p:nvPr/>
        </p:nvSpPr>
        <p:spPr>
          <a:xfrm>
            <a:off x="838200" y="1407226"/>
            <a:ext cx="9244584" cy="68006"/>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Picture 6" descr="Chart, scatter chart&#10;&#10;Description automatically generated">
            <a:extLst>
              <a:ext uri="{FF2B5EF4-FFF2-40B4-BE49-F238E27FC236}">
                <a16:creationId xmlns:a16="http://schemas.microsoft.com/office/drawing/2014/main" id="{F361F8C5-0C9A-4E4C-B4AE-E93DE8363900}"/>
              </a:ext>
            </a:extLst>
          </p:cNvPr>
          <p:cNvPicPr>
            <a:picLocks noChangeAspect="1"/>
          </p:cNvPicPr>
          <p:nvPr/>
        </p:nvPicPr>
        <p:blipFill>
          <a:blip r:embed="rId2"/>
          <a:stretch>
            <a:fillRect/>
          </a:stretch>
        </p:blipFill>
        <p:spPr>
          <a:xfrm>
            <a:off x="5858764" y="1877990"/>
            <a:ext cx="5156200" cy="3962400"/>
          </a:xfrm>
          <a:prstGeom prst="rect">
            <a:avLst/>
          </a:prstGeom>
        </p:spPr>
      </p:pic>
      <p:pic>
        <p:nvPicPr>
          <p:cNvPr id="2054" name="Picture 6" descr="Dollar icon money dollars coin and paper sign Vector Image">
            <a:extLst>
              <a:ext uri="{FF2B5EF4-FFF2-40B4-BE49-F238E27FC236}">
                <a16:creationId xmlns:a16="http://schemas.microsoft.com/office/drawing/2014/main" id="{DEA022A2-1FF4-8B40-A414-96BBB58F3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6" t="23203" r="2057" b="25207"/>
          <a:stretch/>
        </p:blipFill>
        <p:spPr bwMode="auto">
          <a:xfrm>
            <a:off x="838200" y="2882263"/>
            <a:ext cx="2607722" cy="15510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onavirus Icon Red - Free vector graphic on Pixabay">
            <a:extLst>
              <a:ext uri="{FF2B5EF4-FFF2-40B4-BE49-F238E27FC236}">
                <a16:creationId xmlns:a16="http://schemas.microsoft.com/office/drawing/2014/main" id="{EA5B675F-4ABA-D74A-956A-E467D949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217" y="3533605"/>
            <a:ext cx="1800584" cy="179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60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80"/>
        <p:cNvGrpSpPr/>
        <p:nvPr/>
      </p:nvGrpSpPr>
      <p:grpSpPr>
        <a:xfrm>
          <a:off x="0" y="0"/>
          <a:ext cx="0" cy="0"/>
          <a:chOff x="0" y="0"/>
          <a:chExt cx="0" cy="0"/>
        </a:xfrm>
      </p:grpSpPr>
      <p:sp>
        <p:nvSpPr>
          <p:cNvPr id="181" name="Google Shape;181;ge47b260c42_1_20"/>
          <p:cNvSpPr txBox="1">
            <a:spLocks noGrp="1"/>
          </p:cNvSpPr>
          <p:nvPr>
            <p:ph type="title"/>
          </p:nvPr>
        </p:nvSpPr>
        <p:spPr>
          <a:xfrm>
            <a:off x="454093"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States Rank by </a:t>
            </a:r>
            <a:r>
              <a:rPr lang="en-US" b="1" dirty="0">
                <a:solidFill>
                  <a:srgbClr val="FF0000"/>
                </a:solidFill>
              </a:rPr>
              <a:t>Higher Infection Rate</a:t>
            </a:r>
            <a:endParaRPr b="1" dirty="0">
              <a:solidFill>
                <a:srgbClr val="FF0000"/>
              </a:solidFill>
            </a:endParaRPr>
          </a:p>
        </p:txBody>
      </p:sp>
      <p:sp>
        <p:nvSpPr>
          <p:cNvPr id="183" name="Google Shape;183;ge47b260c42_1_20"/>
          <p:cNvSpPr/>
          <p:nvPr/>
        </p:nvSpPr>
        <p:spPr>
          <a:xfrm>
            <a:off x="4540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51791843-E1CC-9049-834F-A841AA8F85DC}"/>
              </a:ext>
            </a:extLst>
          </p:cNvPr>
          <p:cNvPicPr>
            <a:picLocks noChangeAspect="1"/>
          </p:cNvPicPr>
          <p:nvPr/>
        </p:nvPicPr>
        <p:blipFill>
          <a:blip r:embed="rId3"/>
          <a:stretch>
            <a:fillRect/>
          </a:stretch>
        </p:blipFill>
        <p:spPr>
          <a:xfrm>
            <a:off x="903771" y="1864050"/>
            <a:ext cx="10065922" cy="43183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938</Words>
  <Application>Microsoft Macintosh PowerPoint</Application>
  <PresentationFormat>Widescreen</PresentationFormat>
  <Paragraphs>81</Paragraphs>
  <Slides>20</Slides>
  <Notes>18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Courier New</vt:lpstr>
      <vt:lpstr>Office Theme</vt:lpstr>
      <vt:lpstr>Automotive Industry &amp; COVID19 Impact</vt:lpstr>
      <vt:lpstr>Goal</vt:lpstr>
      <vt:lpstr>Questions for Analysis:</vt:lpstr>
      <vt:lpstr>U.S. Automotive Sales</vt:lpstr>
      <vt:lpstr>U.S. Automotive Sales by State</vt:lpstr>
      <vt:lpstr>U.S. Automotive Sales per Person</vt:lpstr>
      <vt:lpstr>States Rank by Higher Infection Rate in 2020 </vt:lpstr>
      <vt:lpstr>PowerPoint Presentation</vt:lpstr>
      <vt:lpstr>States Rank by Higher Infection Rate</vt:lpstr>
      <vt:lpstr>PowerPoint Presentation</vt:lpstr>
      <vt:lpstr>PowerPoint Presentation</vt:lpstr>
      <vt:lpstr>U.S. Automotive Sales by Manufacturer</vt:lpstr>
      <vt:lpstr>PowerPoint Presentation</vt:lpstr>
      <vt:lpstr>COVID Impact Travel Behaviors</vt:lpstr>
      <vt:lpstr>PowerPoint Presentation</vt:lpstr>
      <vt:lpstr>COVID Impact on Supply Chain</vt:lpstr>
      <vt:lpstr> Factors Affecting Price</vt:lpstr>
      <vt:lpstr> Factors Affecting Price Correlation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Industry &amp; COVID19 Impact</dc:title>
  <dc:creator>Chiaching Hsieh</dc:creator>
  <cp:lastModifiedBy>Chiaching Hsieh</cp:lastModifiedBy>
  <cp:revision>21</cp:revision>
  <dcterms:created xsi:type="dcterms:W3CDTF">2021-07-26T19:38:34Z</dcterms:created>
  <dcterms:modified xsi:type="dcterms:W3CDTF">2021-08-04T02:07:46Z</dcterms:modified>
</cp:coreProperties>
</file>